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3" r:id="rId3"/>
    <p:sldMasterId id="2147483689" r:id="rId4"/>
    <p:sldMasterId id="2147483697" r:id="rId5"/>
    <p:sldMasterId id="2147483753" r:id="rId6"/>
    <p:sldMasterId id="2147483761" r:id="rId7"/>
  </p:sldMasterIdLst>
  <p:notesMasterIdLst>
    <p:notesMasterId r:id="rId88"/>
  </p:notesMasterIdLst>
  <p:sldIdLst>
    <p:sldId id="410" r:id="rId8"/>
    <p:sldId id="472" r:id="rId9"/>
    <p:sldId id="473" r:id="rId10"/>
    <p:sldId id="474" r:id="rId11"/>
    <p:sldId id="478" r:id="rId12"/>
    <p:sldId id="257" r:id="rId13"/>
    <p:sldId id="376" r:id="rId14"/>
    <p:sldId id="463" r:id="rId15"/>
    <p:sldId id="377" r:id="rId16"/>
    <p:sldId id="378" r:id="rId17"/>
    <p:sldId id="396" r:id="rId18"/>
    <p:sldId id="459" r:id="rId19"/>
    <p:sldId id="413" r:id="rId20"/>
    <p:sldId id="466" r:id="rId21"/>
    <p:sldId id="380" r:id="rId22"/>
    <p:sldId id="460" r:id="rId23"/>
    <p:sldId id="381" r:id="rId24"/>
    <p:sldId id="415" r:id="rId25"/>
    <p:sldId id="416" r:id="rId26"/>
    <p:sldId id="395" r:id="rId27"/>
    <p:sldId id="417" r:id="rId28"/>
    <p:sldId id="418" r:id="rId29"/>
    <p:sldId id="420" r:id="rId30"/>
    <p:sldId id="270" r:id="rId31"/>
    <p:sldId id="421" r:id="rId32"/>
    <p:sldId id="422" r:id="rId33"/>
    <p:sldId id="423" r:id="rId34"/>
    <p:sldId id="424" r:id="rId35"/>
    <p:sldId id="428" r:id="rId36"/>
    <p:sldId id="425" r:id="rId37"/>
    <p:sldId id="475" r:id="rId38"/>
    <p:sldId id="419" r:id="rId39"/>
    <p:sldId id="465" r:id="rId40"/>
    <p:sldId id="452" r:id="rId41"/>
    <p:sldId id="453" r:id="rId42"/>
    <p:sldId id="366" r:id="rId43"/>
    <p:sldId id="426" r:id="rId44"/>
    <p:sldId id="454" r:id="rId45"/>
    <p:sldId id="455" r:id="rId46"/>
    <p:sldId id="456" r:id="rId47"/>
    <p:sldId id="457" r:id="rId48"/>
    <p:sldId id="458" r:id="rId49"/>
    <p:sldId id="279" r:id="rId50"/>
    <p:sldId id="462" r:id="rId51"/>
    <p:sldId id="464" r:id="rId52"/>
    <p:sldId id="303" r:id="rId53"/>
    <p:sldId id="476" r:id="rId54"/>
    <p:sldId id="429" r:id="rId55"/>
    <p:sldId id="471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399" r:id="rId65"/>
    <p:sldId id="438" r:id="rId66"/>
    <p:sldId id="439" r:id="rId67"/>
    <p:sldId id="440" r:id="rId68"/>
    <p:sldId id="441" r:id="rId69"/>
    <p:sldId id="442" r:id="rId70"/>
    <p:sldId id="443" r:id="rId71"/>
    <p:sldId id="306" r:id="rId72"/>
    <p:sldId id="369" r:id="rId73"/>
    <p:sldId id="444" r:id="rId74"/>
    <p:sldId id="446" r:id="rId75"/>
    <p:sldId id="447" r:id="rId76"/>
    <p:sldId id="448" r:id="rId77"/>
    <p:sldId id="449" r:id="rId78"/>
    <p:sldId id="450" r:id="rId79"/>
    <p:sldId id="451" r:id="rId80"/>
    <p:sldId id="470" r:id="rId81"/>
    <p:sldId id="461" r:id="rId82"/>
    <p:sldId id="368" r:id="rId83"/>
    <p:sldId id="385" r:id="rId84"/>
    <p:sldId id="477" r:id="rId85"/>
    <p:sldId id="386" r:id="rId86"/>
    <p:sldId id="370" r:id="rId87"/>
  </p:sldIdLst>
  <p:sldSz cx="11520488" cy="6480175"/>
  <p:notesSz cx="7102475" cy="9388475"/>
  <p:defaultTextStyle>
    <a:defPPr>
      <a:defRPr lang="en-US"/>
    </a:defPPr>
    <a:lvl1pPr marL="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4569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721" autoAdjust="0"/>
  </p:normalViewPr>
  <p:slideViewPr>
    <p:cSldViewPr snapToGrid="0" snapToObjects="1">
      <p:cViewPr>
        <p:scale>
          <a:sx n="72" d="100"/>
          <a:sy n="72" d="100"/>
        </p:scale>
        <p:origin x="-629" y="-379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F6DD19CB-241B-4ADB-A548-A44887B3C7B0}" type="datetimeFigureOut">
              <a:rPr lang="en-US" smtClean="0"/>
              <a:t>7/4/2020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9829F4E5-6A14-4381-B1DE-C9D253CD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6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1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68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23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0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35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92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47" algn="l" defTabSz="9139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9F4E5-6A14-4381-B1DE-C9D253CDEBF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27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0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4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67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2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54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8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9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30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5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637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111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909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558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19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0527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843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377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6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61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258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5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6378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012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4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77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27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389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73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76838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425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8024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70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90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8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57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1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71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287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43" y="1439863"/>
            <a:ext cx="5397726" cy="4679950"/>
          </a:xfrm>
        </p:spPr>
        <p:txBody>
          <a:bodyPr r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43" y="1439863"/>
            <a:ext cx="5399087" cy="4679950"/>
          </a:xfrm>
        </p:spPr>
        <p:txBody>
          <a:bodyPr lIns="179905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43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9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3055421"/>
            <a:ext cx="5324000" cy="369332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endParaRPr lang="en-US" sz="2400" dirty="0">
              <a:solidFill>
                <a:srgbClr val="00BF6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8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081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1.xml"/><Relationship Id="rId9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9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8.xml"/><Relationship Id="rId9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26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33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32.xml"/><Relationship Id="rId9" Type="http://schemas.openxmlformats.org/officeDocument/2006/relationships/vmlDrawing" Target="../drawings/vmlDrawing5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0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6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47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46.xml"/><Relationship Id="rId9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734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0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2180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3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266978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1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823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591773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4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5186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0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526" y="1153076"/>
            <a:ext cx="184710" cy="446266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endParaRPr lang="en-US" sz="2300" dirty="0">
              <a:solidFill>
                <a:srgbClr val="10182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661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20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</p:sldLayoutIdLst>
  <p:txStyles>
    <p:titleStyle>
      <a:lvl1pPr algn="l" defTabSz="575718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5718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5719" indent="0" algn="l" defTabSz="575718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1437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7156" indent="0" algn="l" defTabSz="575718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2875" indent="0" algn="l" defTabSz="575718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6453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42172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17891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93608" indent="-287859" algn="l" defTabSz="57571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718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437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156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2875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8594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4312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0031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5750" algn="l" defTabSz="57571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ervercentral.com/articles/how-bad-are-bad-page-split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yd8mcmvk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q=star+wars+pictures&amp;id=1F2578C6AB0728F2933C0CC633F2E570C9BDA009&amp;FORM=IQFRBA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aturday.com/830/Sessions/Schedule.aspx" TargetMode="Externa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" TargetMode="External"/><Relationship Id="rId2" Type="http://schemas.openxmlformats.org/officeDocument/2006/relationships/hyperlink" Target="https://logicalread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qlmentoring.com/" TargetMode="External"/><Relationship Id="rId2" Type="http://schemas.openxmlformats.org/officeDocument/2006/relationships/hyperlink" Target="mailto:MByrd@ByrdNest-TX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://www.linkedin.com/pub/mike-byrd/1/aa0/bb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skills.com/blogs/jonathan/tracking-problematic-pages-splits-in-sql-server-2012-extended-events-no-really-this-time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acticalsqldba.com/2012/04/sql-server-index-fragmentation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yrdTX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ervercentral.com/articles/a-self-tuning-fill-factor-technique-for-sql-server-part-2" TargetMode="External"/><Relationship Id="rId2" Type="http://schemas.openxmlformats.org/officeDocument/2006/relationships/hyperlink" Target="https://www.sqlservercentral.com/articles/a-self-tuning-fill-factor-technique-for-sql-server-part-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sergroup.tv/videos/a-self-tuning-fill-factor-technique-for-sql-server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Mike Byrd,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ByrdNest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Consulting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6000" dirty="0" smtClean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endParaRPr lang="en-US" sz="6000" dirty="0" smtClean="0">
              <a:solidFill>
                <a:schemeClr val="bg1"/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A Self-Tuning Fill Factor Technique for SQL Server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94" y="1080363"/>
            <a:ext cx="1802644" cy="32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35" y="1129302"/>
            <a:ext cx="3079762" cy="323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2656" y="2805298"/>
            <a:ext cx="2222205" cy="9233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Left page boundary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Is always {NULL, NULL, ….}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74" y="956931"/>
            <a:ext cx="6620040" cy="4954282"/>
          </a:xfrm>
        </p:spPr>
      </p:pic>
      <p:sp>
        <p:nvSpPr>
          <p:cNvPr id="6" name="TextBox 5"/>
          <p:cNvSpPr txBox="1"/>
          <p:nvPr/>
        </p:nvSpPr>
        <p:spPr>
          <a:xfrm>
            <a:off x="9590567" y="4485697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Leaf Level contains index data (also the clustered index).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6892" y="2013466"/>
            <a:ext cx="1701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Root and Intermediate Level contain pointers to the data.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Percent of fullness of leaf level pages of an index</a:t>
            </a: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So what happens when a page cannot accommodate a new row?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24" y="2113850"/>
            <a:ext cx="3722653" cy="2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Good Page </a:t>
            </a:r>
            <a:r>
              <a:rPr lang="en-US" sz="3600" dirty="0" smtClean="0">
                <a:solidFill>
                  <a:schemeClr val="bg1"/>
                </a:solidFill>
              </a:rPr>
              <a:t>Splits</a:t>
            </a:r>
          </a:p>
          <a:p>
            <a:pPr marL="2412591" lvl="3" indent="-685434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Data added at end of table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Consecutive pages in an extent</a:t>
            </a:r>
          </a:p>
          <a:p>
            <a:pPr marL="2988310" lvl="4" indent="-685434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Only last page is not full</a:t>
            </a:r>
            <a:endParaRPr lang="en-US" sz="3200" dirty="0">
              <a:solidFill>
                <a:schemeClr val="bg1"/>
              </a:solidFill>
            </a:endParaRPr>
          </a:p>
          <a:p>
            <a:pPr marL="1836872" lvl="2" indent="-685434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Case study at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www.sqlservercentral.com/articles/how-bad-are-bad-page-splits</a:t>
            </a:r>
            <a:endParaRPr lang="en-US" sz="3600" dirty="0" smtClean="0"/>
          </a:p>
          <a:p>
            <a:pPr marL="2988309" lvl="4" indent="-685434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Avg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bad page split: </a:t>
            </a:r>
            <a:r>
              <a:rPr lang="en-US" sz="2400" dirty="0" err="1">
                <a:solidFill>
                  <a:schemeClr val="bg1"/>
                </a:solidFill>
              </a:rPr>
              <a:t>cpu</a:t>
            </a:r>
            <a:r>
              <a:rPr lang="en-US" sz="2400" dirty="0">
                <a:solidFill>
                  <a:schemeClr val="bg1"/>
                </a:solidFill>
              </a:rPr>
              <a:t>=0.035ms, logical IOs = </a:t>
            </a:r>
            <a:r>
              <a:rPr lang="en-US" sz="2400" dirty="0" smtClean="0">
                <a:solidFill>
                  <a:schemeClr val="bg1"/>
                </a:solidFill>
              </a:rPr>
              <a:t>6.1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Gets both internal and external fragmentation</a:t>
            </a:r>
            <a:endParaRPr lang="en-US" sz="2800" dirty="0">
              <a:solidFill>
                <a:schemeClr val="bg1"/>
              </a:solidFill>
            </a:endParaRP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Server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61153" lvl="1" indent="-685434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SQL Server Fill Factor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Page Splits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Page Splits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 study at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https://tinyurl.com/yd8mcmvk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988308" lvl="4" indent="-685434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bad page split: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=0.035ms, logical IOs = 6.1</a:t>
            </a:r>
          </a:p>
          <a:p>
            <a:pPr marL="1836872" lvl="2" indent="-685434">
              <a:buFont typeface="Arial" panose="020B0604020202020204" pitchFamily="34" charset="0"/>
              <a:buChar char="•"/>
            </a:pPr>
            <a:r>
              <a:rPr lang="en-US" sz="3900" dirty="0">
                <a:solidFill>
                  <a:schemeClr val="bg1"/>
                </a:solidFill>
              </a:rPr>
              <a:t>Trick is to find a value that minimizes bad page splits, but doesn’t result in an excessive storage penalty.</a:t>
            </a:r>
          </a:p>
          <a:p>
            <a:pPr marL="2412590" lvl="3" indent="-685434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last 3+ years I have really been diving into indexes and their effect on performance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have never really understood how to determine fill factor for an index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Some guidance, but no definite path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Just no definitive guidance</a:t>
            </a:r>
            <a:r>
              <a:rPr lang="en-US" dirty="0">
                <a:solidFill>
                  <a:schemeClr val="bg1"/>
                </a:solidFill>
              </a:rPr>
              <a:t>!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to do????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a time long, long ago…..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39" y="872904"/>
            <a:ext cx="2416722" cy="5101968"/>
          </a:xfrm>
          <a:prstGeom prst="rect">
            <a:avLst/>
          </a:prstGeom>
        </p:spPr>
      </p:pic>
      <p:pic>
        <p:nvPicPr>
          <p:cNvPr id="29698" name="Picture 2" descr="Image result for Star Wa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419" y="2537674"/>
            <a:ext cx="2119645" cy="3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Last April 2019 </a:t>
            </a:r>
            <a:r>
              <a:rPr lang="en-US" dirty="0">
                <a:solidFill>
                  <a:schemeClr val="bg2"/>
                </a:solidFill>
              </a:rPr>
              <a:t>at SQL Saturday 830 (Colorado Springs) I attended two sessions by Jeff </a:t>
            </a:r>
            <a:r>
              <a:rPr lang="en-US" dirty="0" err="1">
                <a:solidFill>
                  <a:schemeClr val="bg2"/>
                </a:solidFill>
              </a:rPr>
              <a:t>Moden</a:t>
            </a:r>
            <a:r>
              <a:rPr lang="en-US" dirty="0">
                <a:solidFill>
                  <a:schemeClr val="bg2"/>
                </a:solidFill>
              </a:rPr>
              <a:t> titled “Black Arts” Index Maintenance: How the “Best Practice” Methods are Silently Killing Performance. 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These </a:t>
            </a:r>
            <a:r>
              <a:rPr lang="en-US" dirty="0">
                <a:solidFill>
                  <a:schemeClr val="bg2"/>
                </a:solidFill>
              </a:rPr>
              <a:t>were outstanding </a:t>
            </a:r>
            <a:endParaRPr lang="en-US" dirty="0" smtClean="0">
              <a:solidFill>
                <a:schemeClr val="bg2"/>
              </a:solidFill>
            </a:endParaRP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be downloaded </a:t>
            </a:r>
            <a:r>
              <a:rPr lang="en-US" dirty="0">
                <a:solidFill>
                  <a:schemeClr val="bg2"/>
                </a:solidFill>
              </a:rPr>
              <a:t>from 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sz="3100" u="sng" dirty="0">
                <a:solidFill>
                  <a:schemeClr val="bg2"/>
                </a:solidFill>
                <a:hlinkClick r:id="rId2"/>
              </a:rPr>
              <a:t>://</a:t>
            </a:r>
            <a:r>
              <a:rPr lang="en-US" sz="3100" u="sng" dirty="0" smtClean="0">
                <a:solidFill>
                  <a:schemeClr val="bg2"/>
                </a:solidFill>
                <a:hlinkClick r:id="rId2"/>
              </a:rPr>
              <a:t>www.sqlsaturday.com/830/Sessions/Schedule.aspx</a:t>
            </a:r>
            <a:r>
              <a:rPr lang="en-US" sz="3100" dirty="0" smtClean="0">
                <a:solidFill>
                  <a:schemeClr val="bg2"/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19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Reader’s Digest version of his presentations is contrary to the popular concept to reorganize at 10% fragmentation and rebuild indexes at 30%.  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7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speaker dinner for SQL Saturday 700 (Colorado Springs, March 2018) several other presenters said if you are so good with indexes, why don’t you do a presentation on fill factor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at SQL Saturday 830 (Colorado Springs) I attended two sessions by Jeff </a:t>
            </a:r>
            <a:r>
              <a:rPr lang="en-US" sz="2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titled “Black Arts” Index Maintenance: How the “Best Practice” Methods are Silently Killing Performance.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were outstanding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downloaded from </a:t>
            </a:r>
            <a:r>
              <a:rPr lang="en-US" sz="21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https://www.sqlsaturday.com/830/Sessions/Schedule.aspx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Reader’s Digest version of his presentations is contrary to the popular concept to reorganize at 10% fragmentation and rebuild indexes at 30%.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He </a:t>
            </a:r>
            <a:r>
              <a:rPr lang="en-US" dirty="0">
                <a:solidFill>
                  <a:schemeClr val="bg2"/>
                </a:solidFill>
              </a:rPr>
              <a:t>showed (in the 2 presentations) that page splits caused tremendous performance degradations and that you should probably rebuild indexes at 1% fragmentation.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Who is Mike Byrd???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 former times: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Rocket Scientist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USAF Fighter </a:t>
            </a:r>
            <a:r>
              <a:rPr lang="en-US" sz="3700" dirty="0" smtClean="0">
                <a:solidFill>
                  <a:schemeClr val="bg1"/>
                </a:solidFill>
              </a:rPr>
              <a:t>Pilot (lived in Germany 4.5 years)</a:t>
            </a:r>
            <a:endParaRPr lang="en-US" sz="37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Tech writer for PC Magazine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CTO, Texas Windstorm Insurance Company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bg1"/>
                </a:solidFill>
              </a:rPr>
              <a:t>Part-time Database Consultant/Trainer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Blogging: </a:t>
            </a:r>
            <a:r>
              <a:rPr lang="en-US" sz="2900" dirty="0">
                <a:solidFill>
                  <a:schemeClr val="bg1"/>
                </a:solidFill>
                <a:hlinkClick r:id="rId2"/>
              </a:rPr>
              <a:t>https://logicalread.com/</a:t>
            </a:r>
            <a:r>
              <a:rPr lang="en-US" sz="2900" dirty="0">
                <a:solidFill>
                  <a:schemeClr val="bg1"/>
                </a:solidFill>
              </a:rPr>
              <a:t> &amp;        	</a:t>
            </a:r>
            <a:r>
              <a:rPr lang="en-US" sz="2900" dirty="0">
                <a:solidFill>
                  <a:schemeClr val="bg1"/>
                </a:solidFill>
                <a:hlinkClick r:id="rId3"/>
              </a:rPr>
              <a:t>http://www.sqlservercentral.com/</a:t>
            </a:r>
            <a:endParaRPr lang="en-US" sz="2900" dirty="0">
              <a:solidFill>
                <a:schemeClr val="bg1"/>
              </a:solidFill>
            </a:endParaRP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Digging deeper into the optimizer black box</a:t>
            </a:r>
            <a:r>
              <a:rPr lang="en-US" sz="2900" dirty="0" smtClean="0">
                <a:solidFill>
                  <a:schemeClr val="bg1"/>
                </a:solidFill>
              </a:rPr>
              <a:t>!</a:t>
            </a:r>
          </a:p>
          <a:p>
            <a:pPr marL="456957" indent="-456956">
              <a:buFont typeface="Arial" panose="020B0604020202020204" pitchFamily="34" charset="0"/>
              <a:buChar char="•"/>
            </a:pPr>
            <a:r>
              <a:rPr lang="en-US" sz="3300" dirty="0" smtClean="0">
                <a:solidFill>
                  <a:schemeClr val="bg1"/>
                </a:solidFill>
              </a:rPr>
              <a:t>Just basically a SQL Performance Geek!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38" y="3986655"/>
            <a:ext cx="2413000" cy="21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564" y="136615"/>
            <a:ext cx="2525949" cy="22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2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flight back home I got to thinking about everything he said and how fill factor also “factors” into index performance and maintenance.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got me to thinking about a brute force optimization technique I implemented way back when I worked at the Air Force Rocket Propulsion Laboratory (yes, I was once a rocket scientist and still a geek!).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a technique that involved tweaking various parameters (plus and minus percentages) and reducing the tweaks to an “optimum” solution. 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Background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the flight back home I got to thinking about everything he said and how fill factor also “factors” into index performance and maintenance.  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got me to thinking about a brute force optimization technique I implemented way back when I worked at the Air Force Rocket Propulsion Laboratory (yes, I was once a rocket scientist and still a geek!).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was a technique that involved tweaking various parameters (plus and minus percentages) and reducing the tweaks to an “optimum” solution.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was not always perfect as in a multi-dimensional scenario there are valleys that this solution could drill down on, but it did offer “near” optimum solutions that let us explore options.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defrag script and modify accordingly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His script “reorganizes” at 10% fragmentation and “rebuilds” at 30% fragmentation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 was already using his script with no Reorganize and Rebuilds at 10%.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to track fragmentation vs fill factor for each index (heaps not counted)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Need a table to contain 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parametrics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involved with the whole rebuild process for each rebuild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Admin.AgentIndexRebuilds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(as it exists today, much evolution)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3" y="1116578"/>
            <a:ext cx="7875056" cy="51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0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Contact Info: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Mike Byrd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213 Lakeview, Sunrise Beach, Texas </a:t>
            </a:r>
            <a:r>
              <a:rPr lang="en-US" sz="3200" dirty="0" smtClean="0">
                <a:solidFill>
                  <a:schemeClr val="bg1"/>
                </a:solidFill>
              </a:rPr>
              <a:t>78643, USA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512-657-5349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MByrd@ByrdNest-TX.com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www.TSQLMentoring.com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LinkedIn: </a:t>
            </a:r>
            <a:r>
              <a:rPr lang="en-US" sz="2800" dirty="0">
                <a:solidFill>
                  <a:schemeClr val="bg1"/>
                </a:solidFill>
                <a:hlinkClick r:id="rId4"/>
              </a:rPr>
              <a:t>http://www.linkedin.com/pub/mike-byrd/1/aa0/bbb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ByrdNest_TX</a:t>
            </a:r>
            <a:endParaRPr lang="en-US" sz="32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07" y="497072"/>
            <a:ext cx="2035818" cy="284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6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Get TOP 20 indexes with worse fragmentation / bad page splits.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Approach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technique similar to Ola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Hallengren’s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defrag script and modify accordingly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 script “reorganizes” at 10% fragmentation and “rebuilds” at 30%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was already using his script with no Reorganize and Rebuilds at 10%.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track performance and fragmentation for each index (heaps not counted)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a table to contain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parametrics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involved with the whole rebuild process for each rebuild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Get TOP 20 indexes with worse fragmentation / bad page splits.</a:t>
            </a:r>
          </a:p>
          <a:p>
            <a:pPr marL="1318272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 worked best for this database; can be reset!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sys.dm_db_index_physical_stats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Yields </a:t>
            </a:r>
            <a:r>
              <a:rPr lang="en-US" dirty="0" err="1" smtClean="0">
                <a:solidFill>
                  <a:schemeClr val="bg2"/>
                </a:solidFill>
              </a:rPr>
              <a:t>Average_fragmentation_in_percent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page_count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  <a:r>
              <a:rPr lang="en-US" dirty="0" err="1" smtClean="0">
                <a:solidFill>
                  <a:schemeClr val="bg2"/>
                </a:solidFill>
              </a:rPr>
              <a:t>row_count</a:t>
            </a:r>
            <a:endParaRPr lang="en-US" dirty="0" smtClean="0">
              <a:solidFill>
                <a:schemeClr val="bg2"/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FF00"/>
                </a:solidFill>
              </a:rPr>
              <a:t>sys.dm_db_index_operational_stats</a:t>
            </a:r>
            <a:endParaRPr lang="en-US" dirty="0" smtClean="0">
              <a:solidFill>
                <a:srgbClr val="FFFF00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Yields </a:t>
            </a:r>
            <a:r>
              <a:rPr lang="en-US" dirty="0" err="1" smtClean="0">
                <a:solidFill>
                  <a:schemeClr val="bg1"/>
                </a:solidFill>
              </a:rPr>
              <a:t>Leaf_Allocation_Count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NonLeaf_Allocation_Count</a:t>
            </a:r>
            <a:endParaRPr lang="en-US" dirty="0" smtClean="0">
              <a:solidFill>
                <a:schemeClr val="bg1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Ola’s defrag script we can get average fragmentation in percent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sys.dm_db_index_physical_stats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Average_fragmentation_in_percent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row_count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sys.dm_db_index_operational_stats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Yields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Leaf_Allocation_Count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NonLeaf_Allocation_Count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Extended event (track bad page splits)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https://www.sqlskills.com/blogs/jonathan/tracking-problematic-pages-splits-in-sql-server-2012-extended-events-no-really-this-time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1318273" lvl="1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553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ragmentation </a:t>
            </a:r>
            <a:r>
              <a:rPr lang="en-US" dirty="0">
                <a:solidFill>
                  <a:schemeClr val="bg1"/>
                </a:solidFill>
              </a:rPr>
              <a:t>of database </a:t>
            </a:r>
            <a:r>
              <a:rPr lang="en-US" dirty="0" smtClean="0">
                <a:solidFill>
                  <a:schemeClr val="bg1"/>
                </a:solidFill>
              </a:rPr>
              <a:t>file(s) </a:t>
            </a:r>
            <a:r>
              <a:rPr lang="en-US" dirty="0">
                <a:solidFill>
                  <a:schemeClr val="bg1"/>
                </a:solidFill>
              </a:rPr>
              <a:t>in the file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All new indexes are allocated pages from a mixed extent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Fragmentation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fragmentation consists of</a:t>
            </a:r>
          </a:p>
          <a:p>
            <a:pPr marL="742553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Logical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Fragmentation of database file(s) in the file system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Uniform Extents are owned by one object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Mixed Extents can be shared by up to 8 objects</a:t>
            </a:r>
          </a:p>
          <a:p>
            <a:pPr marL="2469710" lvl="3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new indexes are allocated pages from a mixed extent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Index Level fragmentation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fragmentation (too much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External fragmentation (Pages out of order, also free space)</a:t>
            </a: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/>
              </a:solidFill>
            </a:endParaRPr>
          </a:p>
          <a:p>
            <a:pPr marL="1893991" lvl="2" indent="-742553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Internal fragmentation is measured in average page fullness (page density)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 page that is 100% full has no internal fragmentation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Can occur with deletes or where next row cannot fit into the existing page (bad page split). 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increase I/O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Decreases efficiency of buffer cache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Increase size of the database file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Will have after index rebuild with Fill Factor &lt; 100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www.practicalsqldba.com/2012/04/sql-server-index-fragmentation.html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External Fragmentation	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Happens when logical order of the pages does not match the physical order of the pages.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Measured as percentage of out-of-order pages in the leaf pages of an index. 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view of B-Tree before adding row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2" y="1151839"/>
            <a:ext cx="6701233" cy="5015045"/>
          </a:xfrm>
          <a:prstGeom prst="rect">
            <a:avLst/>
          </a:prstGeom>
        </p:spPr>
      </p:pic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19" y="1271201"/>
            <a:ext cx="6852007" cy="5127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40736" y="5570843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3779"/>
            <a:ext cx="7368362" cy="384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264670"/>
            <a:ext cx="10800000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speak Texan:  hope </a:t>
            </a:r>
            <a:r>
              <a:rPr lang="en-US" b="1" dirty="0" err="1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y’all</a:t>
            </a:r>
            <a:r>
              <a:rPr lang="en-US" b="1" dirty="0" smtClean="0">
                <a:solidFill>
                  <a:srgbClr val="FFC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understand me!</a:t>
            </a:r>
            <a:endParaRPr lang="en-US" b="1" dirty="0">
              <a:solidFill>
                <a:srgbClr val="FFC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76025" y="1339537"/>
            <a:ext cx="10368439" cy="46010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2"/>
            <a:ext cx="529550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ByrdNest Consulting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4" y="1752198"/>
            <a:ext cx="4439204" cy="143402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870791" y="2987749"/>
            <a:ext cx="978408" cy="48463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endParaRPr lang="en-US" sz="2400" dirty="0" smtClean="0">
              <a:solidFill>
                <a:srgbClr val="00BF6F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62" y="3215157"/>
            <a:ext cx="3950107" cy="264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After adding row to index (Identity column, Inter. node expansion)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0951" y="3207119"/>
            <a:ext cx="1820307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Good Page Split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47" y="1006108"/>
            <a:ext cx="6868974" cy="514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1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(before row insert, rows aligned with extent)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6" y="1221938"/>
            <a:ext cx="6564928" cy="4913038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Bad Page Split Example (after row insert, rows not aligned with extent)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05512" y="4603900"/>
            <a:ext cx="1954381" cy="923330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All the data</a:t>
            </a:r>
          </a:p>
          <a:p>
            <a:r>
              <a:rPr lang="en-US" dirty="0">
                <a:solidFill>
                  <a:schemeClr val="bg2"/>
                </a:solidFill>
              </a:rPr>
              <a:t>m</a:t>
            </a:r>
            <a:r>
              <a:rPr lang="en-US" dirty="0" smtClean="0">
                <a:solidFill>
                  <a:schemeClr val="bg2"/>
                </a:solidFill>
              </a:rPr>
              <a:t>oved is logged </a:t>
            </a:r>
          </a:p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dirty="0" smtClean="0">
                <a:solidFill>
                  <a:schemeClr val="bg2"/>
                </a:solidFill>
              </a:rPr>
              <a:t>n transaction log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22" y="992695"/>
            <a:ext cx="7224146" cy="54063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4595" y="5755509"/>
            <a:ext cx="1642373" cy="369332"/>
          </a:xfrm>
          <a:prstGeom prst="rect">
            <a:avLst/>
          </a:prstGeom>
          <a:noFill/>
        </p:spPr>
        <p:txBody>
          <a:bodyPr wrap="none" lIns="91392" tIns="45695" rIns="91392" bIns="45695" rtlCol="0">
            <a:spAutoFit/>
          </a:bodyPr>
          <a:lstStyle/>
          <a:p>
            <a:r>
              <a:rPr lang="en-US" dirty="0" smtClean="0"/>
              <a:t>Bad Page Split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Demo:	</a:t>
            </a:r>
            <a:r>
              <a:rPr lang="en-US" dirty="0" err="1" smtClean="0">
                <a:solidFill>
                  <a:schemeClr val="bg1"/>
                </a:solidFill>
              </a:rPr>
              <a:t>FillFactorIndexSetup.sql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err="1" smtClean="0">
                <a:solidFill>
                  <a:schemeClr val="bg1"/>
                </a:solidFill>
              </a:rPr>
              <a:t>SQLAgentScriptRebuildIndexes.sql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Screen Shots of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istory table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14" y="360362"/>
            <a:ext cx="8507443" cy="562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SQL Agent Job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171" y="430638"/>
            <a:ext cx="8435144" cy="567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-1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Initially set up SQL Agent job (nightly) to collect data and vary fill-factor from 100 (default) down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during low database activity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As data collected, added new columns to history table and revised logic to determine and/or fix fill factor for each index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Eventually saw need to re-tweak fill factors after period of time (90 days) to allow for new patterns in data access (app changes, data skew)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-2: Recent Results from [Admin].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AgentIndexRebuilds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07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1" y="2073349"/>
            <a:ext cx="11176993" cy="231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0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-3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Ran data collection on very active client OLTP database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225gb real data (not including </a:t>
            </a:r>
            <a:r>
              <a:rPr lang="en-US" dirty="0" err="1" smtClean="0">
                <a:solidFill>
                  <a:schemeClr val="bg1"/>
                </a:solidFill>
              </a:rPr>
              <a:t>sprocs</a:t>
            </a:r>
            <a:r>
              <a:rPr lang="en-US" dirty="0" smtClean="0">
                <a:solidFill>
                  <a:schemeClr val="bg1"/>
                </a:solidFill>
              </a:rPr>
              <a:t>, views, etc.)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249 tables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694 indexes 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24x7 environment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 90 day period only 164 indexes (clustered &amp; </a:t>
            </a:r>
            <a:r>
              <a:rPr lang="en-US" dirty="0" err="1" smtClean="0">
                <a:solidFill>
                  <a:schemeClr val="bg1"/>
                </a:solidFill>
              </a:rPr>
              <a:t>nonclustered</a:t>
            </a:r>
            <a:r>
              <a:rPr lang="en-US" dirty="0" smtClean="0">
                <a:solidFill>
                  <a:schemeClr val="bg1"/>
                </a:solidFill>
              </a:rPr>
              <a:t>) recorded and fill factor “tweaked”.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Indexes encountered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sequential increase (Identity Column)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Based on Parent Table plus primary key</a:t>
            </a:r>
          </a:p>
          <a:p>
            <a:pPr marL="1722632" lvl="2" indent="-571195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FileAttribute</a:t>
            </a:r>
            <a:r>
              <a:rPr lang="en-US" dirty="0" smtClean="0">
                <a:solidFill>
                  <a:schemeClr val="bg1"/>
                </a:solidFill>
              </a:rPr>
              <a:t> table {</a:t>
            </a:r>
            <a:r>
              <a:rPr lang="en-US" dirty="0" err="1" smtClean="0">
                <a:solidFill>
                  <a:schemeClr val="bg1"/>
                </a:solidFill>
              </a:rPr>
              <a:t>FileID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, PK = </a:t>
            </a:r>
            <a:r>
              <a:rPr lang="en-US" dirty="0" err="1" smtClean="0">
                <a:solidFill>
                  <a:schemeClr val="bg1"/>
                </a:solidFill>
              </a:rPr>
              <a:t>FileAttributeID</a:t>
            </a:r>
            <a:r>
              <a:rPr lang="en-US" dirty="0" smtClean="0">
                <a:solidFill>
                  <a:schemeClr val="bg1"/>
                </a:solidFill>
              </a:rPr>
              <a:t>}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Non-Clustered Index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Usually based on non PK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OK, wait a minute!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Really need a gulp of coffee right now!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It’s just a little after 5am here in central Texas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3: Clustered Index based on identity column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934502"/>
              </p:ext>
            </p:extLst>
          </p:nvPr>
        </p:nvGraphicFramePr>
        <p:xfrm>
          <a:off x="2052084" y="1307809"/>
          <a:ext cx="6560288" cy="4391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897"/>
                <a:gridCol w="490800"/>
                <a:gridCol w="658842"/>
                <a:gridCol w="1160746"/>
                <a:gridCol w="1160746"/>
                <a:gridCol w="932742"/>
                <a:gridCol w="653660"/>
                <a:gridCol w="638855"/>
              </a:tblGrid>
              <a:tr h="13096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5.5529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1.0641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0.0214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1.4646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6781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135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1.2421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3b: Clustered Index based on identity column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6" y="1295774"/>
            <a:ext cx="6570921" cy="459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41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58677"/>
              </p:ext>
            </p:extLst>
          </p:nvPr>
        </p:nvGraphicFramePr>
        <p:xfrm>
          <a:off x="1892599" y="1086838"/>
          <a:ext cx="6539025" cy="5005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5666"/>
                <a:gridCol w="417694"/>
                <a:gridCol w="655234"/>
                <a:gridCol w="1159601"/>
                <a:gridCol w="1159601"/>
                <a:gridCol w="925167"/>
                <a:gridCol w="650056"/>
                <a:gridCol w="636006"/>
              </a:tblGrid>
              <a:tr h="10170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6.548705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1.599545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5.436387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4.856919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1.174713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5/16/2019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1.756837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0.221820894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5/24/2019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1.523979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0.233713691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1.214119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0.220436191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6/7/2019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1.151839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0.232396003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9882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6/14/2019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B_C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1.212156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0.226648484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7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4b: Clustered Index (many rows inserted within interior pages)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942" y="1201479"/>
            <a:ext cx="7533995" cy="47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6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75807"/>
              </p:ext>
            </p:extLst>
          </p:nvPr>
        </p:nvGraphicFramePr>
        <p:xfrm>
          <a:off x="3902799" y="1012750"/>
          <a:ext cx="3412400" cy="5277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381"/>
                <a:gridCol w="255871"/>
                <a:gridCol w="341935"/>
                <a:gridCol w="605140"/>
                <a:gridCol w="605140"/>
                <a:gridCol w="482800"/>
                <a:gridCol w="339233"/>
                <a:gridCol w="331900"/>
              </a:tblGrid>
              <a:tr h="448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Date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ID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Index Name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Current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Fragmentation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New Page Split For Index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Fill Factor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4/12/2019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10.92865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4/17/2019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120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5.816024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3.196622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1.979109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1.603421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328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1.261167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4/29/2019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366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1.029336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1.201803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465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1.214772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500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1.145038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1.340111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2.558348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0.262582057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5/18/2019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1.598963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0.252631579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776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1.445578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0.298359025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5/24/2019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2.347188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0.29455081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1.597289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0.290697674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30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5/26/2019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848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1.456311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0.292255236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864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1.681884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0.288461538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5/28/2019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877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1.379638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0.285986654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5/31/2019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1.556604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0.283822138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56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968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1.342616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1.535414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0.298210736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6/7/2019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1055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1.330705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0.296735905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6/9/2019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1082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1.118568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0.281531532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6/11/2019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1115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1.563372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0.280269058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6/13/2019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1156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1.551247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0.277932185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21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83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  <a:tr h="17954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6/15/2019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1193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C_N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1.102536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0.276243094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16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1</a:t>
                      </a:r>
                      <a:endParaRPr lang="en-US" sz="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83</a:t>
                      </a:r>
                      <a:endParaRPr lang="en-US" sz="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830" marR="3083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5b: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242" y="1010396"/>
            <a:ext cx="5858539" cy="517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7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55849"/>
              </p:ext>
            </p:extLst>
          </p:nvPr>
        </p:nvGraphicFramePr>
        <p:xfrm>
          <a:off x="1903227" y="1286538"/>
          <a:ext cx="7410896" cy="4409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515"/>
                <a:gridCol w="466728"/>
                <a:gridCol w="753880"/>
                <a:gridCol w="1328184"/>
                <a:gridCol w="1328184"/>
                <a:gridCol w="1066444"/>
                <a:gridCol w="747951"/>
                <a:gridCol w="731010"/>
              </a:tblGrid>
              <a:tr h="14891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Index Name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Fragmentation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Page Split For Index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Factor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4/15/2019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8.433735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4/28/2019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1.075269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4/29/2019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1.052632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4/30/2019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1.030928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8398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5/13/2019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D_N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9.009009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0.884955752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– 6b: Non-Clustered Index (random interior inserts)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" y="1080364"/>
            <a:ext cx="8547044" cy="460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Thought process for fixing fill factor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Collect at least 6 data sets for each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Find smallest fragmentation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not last data set</a:t>
            </a:r>
          </a:p>
          <a:p>
            <a:pPr marL="1318273" lvl="1" indent="-74255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If 6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data set fragmentation is smallest, then continue to perturb the fill factor on the next run(s) for that index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Identify fill factor for the smallest fragmentation and set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pPr marL="742553" indent="-742553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Script then checks </a:t>
            </a:r>
            <a:r>
              <a:rPr lang="en-US" dirty="0" err="1" smtClean="0">
                <a:solidFill>
                  <a:schemeClr val="bg1"/>
                </a:solidFill>
              </a:rPr>
              <a:t>FixFillFactor</a:t>
            </a:r>
            <a:r>
              <a:rPr lang="en-US" dirty="0" smtClean="0">
                <a:solidFill>
                  <a:schemeClr val="bg1"/>
                </a:solidFill>
              </a:rPr>
              <a:t> and stops tweaking when not null. 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9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Unfortunately did not have good benchmarks for performance, but…….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Presentation slides and T-SQL code available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dirty="0">
                <a:hlinkClick r:id="rId2"/>
              </a:rPr>
              <a:t>https://github.com/MByrdTX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	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You don’t need to take notes; just listen and review slides and script later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Feb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88" y="1467293"/>
            <a:ext cx="6613451" cy="41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bg2"/>
                </a:solidFill>
              </a:rPr>
              <a:t>DPA screen shot from late June 2019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			(Typical Server Performance during the day)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86" y="1180214"/>
            <a:ext cx="84528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{Yes I know different times, but screen shots are indicative of performance through the day.}</a:t>
            </a:r>
          </a:p>
        </p:txBody>
      </p:sp>
    </p:spTree>
    <p:extLst>
      <p:ext uri="{BB962C8B-B14F-4D97-AF65-F5344CB8AC3E}">
        <p14:creationId xmlns:p14="http://schemas.microsoft.com/office/powerpoint/2010/main" val="1753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decreased fragmentation, there are less page splits to wade through for IO range </a:t>
            </a:r>
            <a:r>
              <a:rPr lang="en-US" dirty="0" smtClean="0">
                <a:solidFill>
                  <a:schemeClr val="bg2"/>
                </a:solidFill>
              </a:rPr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620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Analysis: </a:t>
            </a:r>
            <a:r>
              <a:rPr lang="en-US" sz="2400" dirty="0">
                <a:solidFill>
                  <a:schemeClr val="bg2"/>
                </a:solidFill>
              </a:rPr>
              <a:t>Performance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decrease in database wait times of about 30%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decreased fragmentation, there are less page splits to wade through for IO range searches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With improved fill factor, there are less bad page splits.  </a:t>
            </a:r>
            <a:endParaRPr lang="en-US" dirty="0" smtClean="0">
              <a:solidFill>
                <a:schemeClr val="bg2"/>
              </a:solidFill>
            </a:endParaRP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The </a:t>
            </a:r>
            <a:r>
              <a:rPr lang="en-US" dirty="0">
                <a:solidFill>
                  <a:schemeClr val="bg2"/>
                </a:solidFill>
              </a:rPr>
              <a:t>cost of a page split can be significant.  </a:t>
            </a:r>
            <a:endParaRPr lang="en-US" dirty="0" smtClean="0">
              <a:solidFill>
                <a:schemeClr val="bg2"/>
              </a:solidFill>
            </a:endParaRPr>
          </a:p>
          <a:p>
            <a:pPr marL="2298351" lvl="3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First </a:t>
            </a:r>
            <a:r>
              <a:rPr lang="en-US" dirty="0">
                <a:solidFill>
                  <a:schemeClr val="bg2"/>
                </a:solidFill>
              </a:rPr>
              <a:t>the new page has to be identified, pointers made to it, data movement from the old page to the new page and finally all of this is logged. </a:t>
            </a:r>
          </a:p>
        </p:txBody>
      </p:sp>
    </p:spTree>
    <p:extLst>
      <p:ext uri="{BB962C8B-B14F-4D97-AF65-F5344CB8AC3E}">
        <p14:creationId xmlns:p14="http://schemas.microsoft.com/office/powerpoint/2010/main" val="2337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Requirements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SQL Server 2012 and above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Enterprise version recommended (</a:t>
            </a:r>
            <a:r>
              <a:rPr lang="en-US" dirty="0" err="1" smtClean="0">
                <a:solidFill>
                  <a:schemeClr val="bg1"/>
                </a:solidFill>
              </a:rPr>
              <a:t>OnLine</a:t>
            </a:r>
            <a:r>
              <a:rPr lang="en-US" dirty="0" smtClean="0">
                <a:solidFill>
                  <a:schemeClr val="bg1"/>
                </a:solidFill>
              </a:rPr>
              <a:t> option)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Standard Edition can be used, but have to be wary of schema locks.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Data compression = ROW recommended 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Already have in Enterprise</a:t>
            </a:r>
          </a:p>
          <a:p>
            <a:pPr marL="1722633" lvl="2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in SS2016 SP2 and above for Standard Edition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Add code for multiple databases on same </a:t>
            </a:r>
            <a:r>
              <a:rPr lang="en-US" dirty="0" smtClean="0">
                <a:solidFill>
                  <a:schemeClr val="bg2"/>
                </a:solidFill>
              </a:rPr>
              <a:t>server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May want to have separate database for history table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Still would be nice to determine best performance for fill factor value vs pages used.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Rewrite </a:t>
            </a:r>
            <a:r>
              <a:rPr lang="en-US" dirty="0">
                <a:solidFill>
                  <a:schemeClr val="bg2"/>
                </a:solidFill>
              </a:rPr>
              <a:t>code (current code is from proof of concept) – I intend to clean it up in the near future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</a:t>
            </a:r>
            <a:r>
              <a:rPr lang="en-US" dirty="0">
                <a:solidFill>
                  <a:srgbClr val="FF0000"/>
                </a:solidFill>
              </a:rPr>
              <a:t>this should be placed on Microsoft’s wish list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</a:t>
            </a:r>
            <a:r>
              <a:rPr lang="en-US" dirty="0">
                <a:solidFill>
                  <a:schemeClr val="bg2"/>
                </a:solidFill>
              </a:rPr>
              <a:t>} ).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434" indent="-6854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Fill Factor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What is it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How is it used?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Approach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Short Review of Code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Conclusions/Observations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No Demos </a:t>
            </a:r>
            <a:r>
              <a:rPr lang="en-US" sz="4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</a:t>
            </a:r>
            <a:endParaRPr lang="en-US" sz="4000" dirty="0">
              <a:solidFill>
                <a:srgbClr val="FFC000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Try and build in additional features as suggested by the community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More testing on performance improvements with firm numbers.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Need better way of monitoring </a:t>
            </a:r>
            <a:r>
              <a:rPr lang="en-US" dirty="0" err="1">
                <a:solidFill>
                  <a:schemeClr val="bg2"/>
                </a:solidFill>
              </a:rPr>
              <a:t>Admin.AgentIndexRebuilds</a:t>
            </a:r>
            <a:r>
              <a:rPr lang="en-US" dirty="0">
                <a:solidFill>
                  <a:schemeClr val="bg2"/>
                </a:solidFill>
              </a:rPr>
              <a:t> – both manually and also self-reviewing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Any volunteers out there to implement a dash board???</a:t>
            </a:r>
            <a:endParaRPr lang="en-US" dirty="0">
              <a:solidFill>
                <a:schemeClr val="bg2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0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Code into GitHub (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Wish List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code for multiple databases on same server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Finalize and catch all edge conditions not currently accounted for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extended events to identity “bad” page splits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Rewrite code (current code is from proof of concept) – I intend to clean it up in the near future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fill factor approach not implemented for partitioned indexes (it would really be nice to have fill factor per partition; that way the old data partitions could be set to 100% and the active partitions set as needed {this should be placed on Microsoft’s wish list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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 ).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and build in additional features as suggested by the community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testing on performance improvements with firm numbers.</a:t>
            </a:r>
          </a:p>
          <a:p>
            <a:pPr marL="456956" indent="-456956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better way of monitoring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Admin.AgentIndexRebuilds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both manually and also self-reviewing.</a:t>
            </a:r>
          </a:p>
          <a:p>
            <a:pPr marL="1032676" lvl="1" indent="-45695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 volunteers out there to implement a dash board???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to get code into GitHub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MByrdTX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nightly rebuilds necessary?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Jeff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/Brent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Ozar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don’t think so</a:t>
            </a:r>
          </a:p>
          <a:p>
            <a:pPr marL="1146916" lvl="1" indent="-571195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IMHO, yes to establish Fill Factor, then perhaps weekly or monthly?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index growth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Should we base fill factor index selection only on Bad Page Splits???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Ongoing Work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Still monitoring and analyzing!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whole idea started as a proof of concept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Offers potential performance benefits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Does demonstrate that effective automatic determination of Fill Factor </a:t>
            </a:r>
            <a:r>
              <a:rPr lang="en-US" sz="3200" b="1" dirty="0">
                <a:solidFill>
                  <a:srgbClr val="FFFF00"/>
                </a:solidFill>
              </a:rPr>
              <a:t>IS</a:t>
            </a:r>
            <a:r>
              <a:rPr lang="en-US" sz="3200" dirty="0">
                <a:solidFill>
                  <a:schemeClr val="bg1"/>
                </a:solidFill>
              </a:rPr>
              <a:t> possible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Current code in production for 14 </a:t>
            </a:r>
            <a:r>
              <a:rPr lang="en-US" sz="3200" dirty="0" smtClean="0">
                <a:solidFill>
                  <a:schemeClr val="bg1"/>
                </a:solidFill>
              </a:rPr>
              <a:t>months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46" y="3354941"/>
            <a:ext cx="1696486" cy="2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Only slowness complaint from client is from new stored procedures from developers without my review</a:t>
            </a:r>
          </a:p>
          <a:p>
            <a:pPr marL="1146914" lvl="1" indent="-571195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Remember I am only a part-time T-SQL developer serving also as an accidental DBA!</a:t>
            </a:r>
            <a:endParaRPr lang="en-US" sz="2800" dirty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concept has been copyrighted with the idea that it belongs to the SQL Server Community.</a:t>
            </a: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 look forward to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constructive critique and suggestions for improvements from the SQL Server Community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version of code/presentation documented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www.sqlservercentral.com/articles/a-self-tuning-fill-factor-technique-for-sql-server-part-1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www.sqlservercentral.com/articles/a-self-tuning-fill-factor-technique-for-sql-server-part-2</a:t>
            </a:r>
            <a:endParaRPr lang="en-US" dirty="0" smtClean="0"/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Early video from Austin User’s Group at </a:t>
            </a:r>
            <a:r>
              <a:rPr lang="en-US" dirty="0">
                <a:hlinkClick r:id="rId4"/>
              </a:rPr>
              <a:t>http://usergroup.tv/videos/a-self-tuning-fill-factor-technique-for-sql-server</a:t>
            </a:r>
            <a:endParaRPr lang="en-US" dirty="0" smtClean="0">
              <a:solidFill>
                <a:schemeClr val="bg1"/>
              </a:solidFill>
            </a:endParaRPr>
          </a:p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But latest code at GitHub/</a:t>
            </a:r>
            <a:r>
              <a:rPr lang="en-US" dirty="0" err="1" smtClean="0">
                <a:solidFill>
                  <a:schemeClr val="bg1"/>
                </a:solidFill>
              </a:rPr>
              <a:t>DropBox</a:t>
            </a:r>
            <a:r>
              <a:rPr lang="en-US" dirty="0" smtClean="0">
                <a:solidFill>
                  <a:schemeClr val="bg1"/>
                </a:solidFill>
              </a:rPr>
              <a:t> -- </a:t>
            </a:r>
            <a:r>
              <a:rPr lang="en-US" dirty="0" err="1" smtClean="0">
                <a:solidFill>
                  <a:schemeClr val="bg1"/>
                </a:solidFill>
              </a:rPr>
              <a:t>MByrdTX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Finally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195" indent="-57119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1" y="6107405"/>
            <a:ext cx="2052084" cy="365125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67" y="2265390"/>
            <a:ext cx="4885514" cy="374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 Structure (B-tree)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89901" y="5940547"/>
            <a:ext cx="5130926" cy="345009"/>
          </a:xfrm>
          <a:prstGeom prst="rect">
            <a:avLst/>
          </a:prstGeom>
        </p:spPr>
        <p:txBody>
          <a:bodyPr vert="horz" lIns="91392" tIns="45695" rIns="91392" bIns="45695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© 2020 | </a:t>
            </a:r>
            <a:r>
              <a:rPr lang="en-US" dirty="0" err="1" smtClean="0"/>
              <a:t>ByrdNest</a:t>
            </a:r>
            <a:r>
              <a:rPr lang="en-US" dirty="0" smtClean="0"/>
              <a:t> Consulting</a:t>
            </a:r>
            <a:endParaRPr lang="en-US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4" y="1169033"/>
            <a:ext cx="8092521" cy="435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2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5077</TotalTime>
  <Words>4365</Words>
  <Application>Microsoft Office PowerPoint</Application>
  <PresentationFormat>Custom</PresentationFormat>
  <Paragraphs>870</Paragraphs>
  <Slides>80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SQLSatOslo 2016</vt:lpstr>
      <vt:lpstr>2_SQLSatOslo 2016</vt:lpstr>
      <vt:lpstr>3_SQLSatOslo 2016</vt:lpstr>
      <vt:lpstr>5_SQLSatOslo 2016</vt:lpstr>
      <vt:lpstr>6_SQLSatOslo 2016</vt:lpstr>
      <vt:lpstr>4_SQLSatOslo 2016</vt:lpstr>
      <vt:lpstr>7_SQLSatOslo 2016</vt:lpstr>
      <vt:lpstr>Image</vt:lpstr>
      <vt:lpstr>Mike Byrd, ByrdNest Consulting</vt:lpstr>
      <vt:lpstr>Who is Mike Byrd???</vt:lpstr>
      <vt:lpstr>Contact Info:</vt:lpstr>
      <vt:lpstr>I speak Texan:  hope y’all understand me!</vt:lpstr>
      <vt:lpstr>OK, wait a minute!</vt:lpstr>
      <vt:lpstr>PowerPoint Presentation</vt:lpstr>
      <vt:lpstr>Overview</vt:lpstr>
      <vt:lpstr>PowerPoint Presentation</vt:lpstr>
      <vt:lpstr>Index Structure (B-tree)</vt:lpstr>
      <vt:lpstr>Index Structure (B-tree)</vt:lpstr>
      <vt:lpstr>Fill Factor</vt:lpstr>
      <vt:lpstr>SQL Server Fill Factor</vt:lpstr>
      <vt:lpstr>SQL Server Fill Factor</vt:lpstr>
      <vt:lpstr>SQL Server Fill Factor</vt:lpstr>
      <vt:lpstr>Background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Approach</vt:lpstr>
      <vt:lpstr>Approach</vt:lpstr>
      <vt:lpstr>Approach</vt:lpstr>
      <vt:lpstr>Approach</vt:lpstr>
      <vt:lpstr>Approach</vt:lpstr>
      <vt:lpstr>Admin.AgentIndexRebuilds (as it exists today, much evolution)</vt:lpstr>
      <vt:lpstr>Approach</vt:lpstr>
      <vt:lpstr>Approach</vt:lpstr>
      <vt:lpstr>Fragmentation</vt:lpstr>
      <vt:lpstr>Fragmentation</vt:lpstr>
      <vt:lpstr>Fragmentation</vt:lpstr>
      <vt:lpstr>Fragmentation</vt:lpstr>
      <vt:lpstr>Internal Fragmentation </vt:lpstr>
      <vt:lpstr>External Fragmentation </vt:lpstr>
      <vt:lpstr>Partial view of B-Tree before adding row</vt:lpstr>
      <vt:lpstr>After adding row to index (Identity column)</vt:lpstr>
      <vt:lpstr>After adding row to index (Identity column, Inter. node expansion)</vt:lpstr>
      <vt:lpstr>Bad Page Split Example (before row insert, rows aligned with extent)</vt:lpstr>
      <vt:lpstr>Bad Page Split Example (after row insert, rows not aligned with extent)</vt:lpstr>
      <vt:lpstr>Code</vt:lpstr>
      <vt:lpstr>SQL Agent Job</vt:lpstr>
      <vt:lpstr>SQL Agent Job</vt:lpstr>
      <vt:lpstr>Analysis -1</vt:lpstr>
      <vt:lpstr>Analysis -2: Recent Results from [Admin].AgentIndexRebuilds</vt:lpstr>
      <vt:lpstr>Analysis -3</vt:lpstr>
      <vt:lpstr>Indexes encountered</vt:lpstr>
      <vt:lpstr>Analysis – 3: Clustered Index based on identity column</vt:lpstr>
      <vt:lpstr>Analysis – 3b: Clustered Index based on identity column</vt:lpstr>
      <vt:lpstr>Analysis – 4: Clustered Index (many rows inserted within interior pages)</vt:lpstr>
      <vt:lpstr>Analysis – 4b: Clustered Index (many rows inserted within interior pages)</vt:lpstr>
      <vt:lpstr>Analysis – 5: Non-Clustered Index (random interior inserts)</vt:lpstr>
      <vt:lpstr>Analysis – 5b: Non-Clustered Index (random interior inserts)</vt:lpstr>
      <vt:lpstr>Analysis – 6: Non-Clustered Index (random interior inserts)</vt:lpstr>
      <vt:lpstr>Analysis – 6b: Non-Clustered Index (random interior inserts)</vt:lpstr>
      <vt:lpstr>Thought process for fixing fill factor</vt:lpstr>
      <vt:lpstr>Analysis</vt:lpstr>
      <vt:lpstr>Analysis: :  DPA screen shot from late Feb 2019    (Typical Server Performance during the day)</vt:lpstr>
      <vt:lpstr>Analysis: :  DPA screen shot from late June 2019    (Typical Server Performance during the day)</vt:lpstr>
      <vt:lpstr>Analysis: Performance</vt:lpstr>
      <vt:lpstr>Analysis: Performance</vt:lpstr>
      <vt:lpstr>Analysis: Performance</vt:lpstr>
      <vt:lpstr>Requirements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Wish List</vt:lpstr>
      <vt:lpstr>Ongoing Work</vt:lpstr>
      <vt:lpstr>Conclusions</vt:lpstr>
      <vt:lpstr>Conclusions</vt:lpstr>
      <vt:lpstr>Finally</vt:lpstr>
      <vt:lpstr>Finally</vt:lpstr>
    </vt:vector>
  </TitlesOfParts>
  <Company>Revealed Design,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Mike Byrd</cp:lastModifiedBy>
  <cp:revision>256</cp:revision>
  <cp:lastPrinted>2020-06-24T19:15:55Z</cp:lastPrinted>
  <dcterms:created xsi:type="dcterms:W3CDTF">2011-08-19T20:30:49Z</dcterms:created>
  <dcterms:modified xsi:type="dcterms:W3CDTF">2020-07-04T18:02:03Z</dcterms:modified>
</cp:coreProperties>
</file>